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Times New Roman MT Bold" charset="1" panose="02030802070405020303"/>
      <p:regular r:id="rId13"/>
    </p:embeddedFont>
    <p:embeddedFont>
      <p:font typeface="DM Sans" charset="1" panose="00000000000000000000"/>
      <p:regular r:id="rId14"/>
    </p:embeddedFont>
    <p:embeddedFont>
      <p:font typeface="Glacial Indifference Bold" charset="1" panose="00000800000000000000"/>
      <p:regular r:id="rId15"/>
    </p:embeddedFont>
    <p:embeddedFont>
      <p:font typeface="DM Sans Bold" charset="1" panose="000000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5.jpe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jpe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8.jpe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1174890" y="1583356"/>
            <a:ext cx="11876845" cy="9709321"/>
          </a:xfrm>
          <a:custGeom>
            <a:avLst/>
            <a:gdLst/>
            <a:ahLst/>
            <a:cxnLst/>
            <a:rect r="r" b="b" t="t" l="l"/>
            <a:pathLst>
              <a:path h="9709321" w="11876845">
                <a:moveTo>
                  <a:pt x="11876845" y="0"/>
                </a:moveTo>
                <a:lnTo>
                  <a:pt x="0" y="0"/>
                </a:lnTo>
                <a:lnTo>
                  <a:pt x="0" y="9709321"/>
                </a:lnTo>
                <a:lnTo>
                  <a:pt x="11876845" y="9709321"/>
                </a:lnTo>
                <a:lnTo>
                  <a:pt x="11876845" y="0"/>
                </a:lnTo>
                <a:close/>
              </a:path>
            </a:pathLst>
          </a:custGeom>
          <a:blipFill>
            <a:blip r:embed="rId2">
              <a:alphaModFix amt="84000"/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-5073456"/>
            <a:ext cx="10346285" cy="9596180"/>
          </a:xfrm>
          <a:custGeom>
            <a:avLst/>
            <a:gdLst/>
            <a:ahLst/>
            <a:cxnLst/>
            <a:rect r="r" b="b" t="t" l="l"/>
            <a:pathLst>
              <a:path h="9596180" w="10346285">
                <a:moveTo>
                  <a:pt x="0" y="0"/>
                </a:moveTo>
                <a:lnTo>
                  <a:pt x="10346285" y="0"/>
                </a:lnTo>
                <a:lnTo>
                  <a:pt x="10346285" y="9596180"/>
                </a:lnTo>
                <a:lnTo>
                  <a:pt x="0" y="95961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4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476047" y="387571"/>
            <a:ext cx="1566505" cy="1566505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658498" y="2735419"/>
            <a:ext cx="16971005" cy="129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20"/>
              </a:lnSpc>
            </a:pPr>
            <a:r>
              <a:rPr lang="en-US" b="true" sz="8000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FROM DATA TO ACTION: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531838" y="4809622"/>
            <a:ext cx="13224325" cy="129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20"/>
              </a:lnSpc>
            </a:pPr>
            <a:r>
              <a:rPr lang="en-US" b="true" sz="8000">
                <a:solidFill>
                  <a:srgbClr val="FFFFFF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A CLEARER FORECAST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75217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Visionary Catalysters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64706" y="8407532"/>
            <a:ext cx="16600802" cy="793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9"/>
              </a:lnSpc>
            </a:pPr>
            <a:r>
              <a:rPr lang="en-US" sz="24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“We’re Visionary Catalysts, and we built a data-driven tool that transforms NASA’s satellite data into clear, actionable air quality forecasts.”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93155"/>
          </a:xfrm>
          <a:custGeom>
            <a:avLst/>
            <a:gdLst/>
            <a:ahLst/>
            <a:cxnLst/>
            <a:rect r="r" b="b" t="t" l="l"/>
            <a:pathLst>
              <a:path h="10493155" w="18288000">
                <a:moveTo>
                  <a:pt x="0" y="0"/>
                </a:moveTo>
                <a:lnTo>
                  <a:pt x="18288000" y="0"/>
                </a:lnTo>
                <a:lnTo>
                  <a:pt x="18288000" y="10493155"/>
                </a:lnTo>
                <a:lnTo>
                  <a:pt x="0" y="104931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02" t="0" r="-1002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942975" y="5561926"/>
            <a:ext cx="0" cy="649224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6476047" y="387571"/>
            <a:ext cx="1566505" cy="1566505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541500" y="5666754"/>
            <a:ext cx="14002315" cy="3129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6131" indent="-278066" lvl="1">
              <a:lnSpc>
                <a:spcPts val="5074"/>
              </a:lnSpc>
              <a:buFont typeface="Arial"/>
              <a:buChar char="•"/>
            </a:pPr>
            <a:r>
              <a:rPr lang="en-US" sz="257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Our project uses NASA’s Earth observation data to forecast local air quality.</a:t>
            </a:r>
          </a:p>
          <a:p>
            <a:pPr algn="l" marL="556131" indent="-278066" lvl="1">
              <a:lnSpc>
                <a:spcPts val="5074"/>
              </a:lnSpc>
              <a:buFont typeface="Arial"/>
              <a:buChar char="•"/>
            </a:pPr>
            <a:r>
              <a:rPr lang="en-US" sz="257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Cloud-based analysis transforms massive datasets into actionable insights.</a:t>
            </a:r>
          </a:p>
          <a:p>
            <a:pPr algn="l" marL="556131" indent="-278066" lvl="1">
              <a:lnSpc>
                <a:spcPts val="5074"/>
              </a:lnSpc>
              <a:buFont typeface="Arial"/>
              <a:buChar char="•"/>
            </a:pPr>
            <a:r>
              <a:rPr lang="en-US" sz="257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Designed to help communities anticipate pollution before it happens.</a:t>
            </a:r>
          </a:p>
          <a:p>
            <a:pPr algn="l" marL="556131" indent="-278066" lvl="1">
              <a:lnSpc>
                <a:spcPts val="5074"/>
              </a:lnSpc>
              <a:buFont typeface="Arial"/>
              <a:buChar char="•"/>
            </a:pPr>
            <a:r>
              <a:rPr lang="en-US" sz="257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Turning space data into real-world impact for cleaner, safer skies.</a:t>
            </a:r>
          </a:p>
          <a:p>
            <a:pPr algn="l">
              <a:lnSpc>
                <a:spcPts val="507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42975" y="1755710"/>
            <a:ext cx="15206144" cy="2602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10100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PREDICTING CLEANER, SAFER SKIES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75217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b="true" sz="2585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Visionary Catalysters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64364">
            <a:off x="3500950" y="-5789864"/>
            <a:ext cx="13053809" cy="12107408"/>
          </a:xfrm>
          <a:custGeom>
            <a:avLst/>
            <a:gdLst/>
            <a:ahLst/>
            <a:cxnLst/>
            <a:rect r="r" b="b" t="t" l="l"/>
            <a:pathLst>
              <a:path h="12107408" w="13053809">
                <a:moveTo>
                  <a:pt x="13053809" y="0"/>
                </a:moveTo>
                <a:lnTo>
                  <a:pt x="0" y="0"/>
                </a:lnTo>
                <a:lnTo>
                  <a:pt x="0" y="12107408"/>
                </a:lnTo>
                <a:lnTo>
                  <a:pt x="13053809" y="12107408"/>
                </a:lnTo>
                <a:lnTo>
                  <a:pt x="13053809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4685" y="4696944"/>
            <a:ext cx="8342691" cy="5609106"/>
            <a:chOff x="0" y="0"/>
            <a:chExt cx="1292501" cy="8689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92501" cy="868997"/>
            </a:xfrm>
            <a:custGeom>
              <a:avLst/>
              <a:gdLst/>
              <a:ahLst/>
              <a:cxnLst/>
              <a:rect r="r" b="b" t="t" l="l"/>
              <a:pathLst>
                <a:path h="868997" w="1292501">
                  <a:moveTo>
                    <a:pt x="0" y="0"/>
                  </a:moveTo>
                  <a:lnTo>
                    <a:pt x="1292501" y="0"/>
                  </a:lnTo>
                  <a:lnTo>
                    <a:pt x="1292501" y="868997"/>
                  </a:lnTo>
                  <a:lnTo>
                    <a:pt x="0" y="868997"/>
                  </a:lnTo>
                  <a:close/>
                </a:path>
              </a:pathLst>
            </a:custGeom>
            <a:blipFill>
              <a:blip r:embed="rId3"/>
              <a:stretch>
                <a:fillRect l="-517" t="0" r="-517" b="0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 flipH="true">
            <a:off x="9264526" y="9550739"/>
            <a:ext cx="7830054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962025" y="1888299"/>
            <a:ext cx="8699575" cy="256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8"/>
              </a:lnSpc>
            </a:pPr>
            <a:r>
              <a:rPr lang="en-US" sz="10100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THE INVISIBLE THREAT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084381" y="2184140"/>
            <a:ext cx="6174919" cy="6232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4378" indent="-277189" lvl="1">
              <a:lnSpc>
                <a:spcPts val="5007"/>
              </a:lnSpc>
              <a:buFont typeface="Arial"/>
              <a:buChar char="•"/>
            </a:pPr>
            <a:r>
              <a:rPr lang="en-US" sz="256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Air pollution is a silent killer affecting billions worldwide every day.</a:t>
            </a:r>
          </a:p>
          <a:p>
            <a:pPr algn="l" marL="554378" indent="-277189" lvl="1">
              <a:lnSpc>
                <a:spcPts val="5007"/>
              </a:lnSpc>
              <a:buFont typeface="Arial"/>
              <a:buChar char="•"/>
            </a:pPr>
            <a:r>
              <a:rPr lang="en-US" sz="256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99% of people breathe air exceeding safe quality standards.</a:t>
            </a:r>
          </a:p>
          <a:p>
            <a:pPr algn="l" marL="554378" indent="-277189" lvl="1">
              <a:lnSpc>
                <a:spcPts val="5007"/>
              </a:lnSpc>
              <a:buFont typeface="Arial"/>
              <a:buChar char="•"/>
            </a:pPr>
            <a:r>
              <a:rPr lang="en-US" sz="256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Pollutants like NO₂, PM₂.₅, and O₃ cause severe health and climate impacts.</a:t>
            </a:r>
          </a:p>
          <a:p>
            <a:pPr algn="l" marL="554378" indent="-277189" lvl="1">
              <a:lnSpc>
                <a:spcPts val="5007"/>
              </a:lnSpc>
              <a:buFont typeface="Arial"/>
              <a:buChar char="•"/>
            </a:pPr>
            <a:r>
              <a:rPr lang="en-US" sz="256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The real danger lies in what we can’t see — unseen data, unseen damage.</a:t>
            </a:r>
          </a:p>
          <a:p>
            <a:pPr algn="l">
              <a:lnSpc>
                <a:spcPts val="5007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true" flipV="false" rot="-8100000">
            <a:off x="12318867" y="5146700"/>
            <a:ext cx="9308582" cy="8633710"/>
          </a:xfrm>
          <a:custGeom>
            <a:avLst/>
            <a:gdLst/>
            <a:ahLst/>
            <a:cxnLst/>
            <a:rect r="r" b="b" t="t" l="l"/>
            <a:pathLst>
              <a:path h="8633710" w="9308582">
                <a:moveTo>
                  <a:pt x="9308582" y="0"/>
                </a:moveTo>
                <a:lnTo>
                  <a:pt x="0" y="0"/>
                </a:lnTo>
                <a:lnTo>
                  <a:pt x="0" y="8633710"/>
                </a:lnTo>
                <a:lnTo>
                  <a:pt x="9308582" y="8633710"/>
                </a:lnTo>
                <a:lnTo>
                  <a:pt x="9308582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775217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Visionary Catalysters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6476047" y="387571"/>
            <a:ext cx="1566505" cy="156650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7834701">
            <a:off x="1309565" y="4031533"/>
            <a:ext cx="12506119" cy="11599425"/>
          </a:xfrm>
          <a:custGeom>
            <a:avLst/>
            <a:gdLst/>
            <a:ahLst/>
            <a:cxnLst/>
            <a:rect r="r" b="b" t="t" l="l"/>
            <a:pathLst>
              <a:path h="11599425" w="12506119">
                <a:moveTo>
                  <a:pt x="12506119" y="0"/>
                </a:moveTo>
                <a:lnTo>
                  <a:pt x="0" y="0"/>
                </a:lnTo>
                <a:lnTo>
                  <a:pt x="0" y="11599425"/>
                </a:lnTo>
                <a:lnTo>
                  <a:pt x="12506119" y="11599425"/>
                </a:lnTo>
                <a:lnTo>
                  <a:pt x="12506119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640411" y="3012202"/>
            <a:ext cx="7989832" cy="5440019"/>
            <a:chOff x="0" y="0"/>
            <a:chExt cx="1416645" cy="9645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16645" cy="964548"/>
            </a:xfrm>
            <a:custGeom>
              <a:avLst/>
              <a:gdLst/>
              <a:ahLst/>
              <a:cxnLst/>
              <a:rect r="r" b="b" t="t" l="l"/>
              <a:pathLst>
                <a:path h="964548" w="1416645">
                  <a:moveTo>
                    <a:pt x="0" y="0"/>
                  </a:moveTo>
                  <a:lnTo>
                    <a:pt x="1416645" y="0"/>
                  </a:lnTo>
                  <a:lnTo>
                    <a:pt x="1416645" y="964548"/>
                  </a:lnTo>
                  <a:lnTo>
                    <a:pt x="0" y="964548"/>
                  </a:lnTo>
                  <a:close/>
                </a:path>
              </a:pathLst>
            </a:custGeom>
            <a:blipFill>
              <a:blip r:embed="rId3"/>
              <a:stretch>
                <a:fillRect l="-1097" t="0" r="-1097" b="0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 flipH="true">
            <a:off x="-1448358" y="9420490"/>
            <a:ext cx="10592324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560806" y="1379555"/>
            <a:ext cx="15474336" cy="2113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96"/>
              </a:lnSpc>
            </a:pPr>
            <a:r>
              <a:rPr lang="en-US" sz="8800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OUR SOLUTION: A TOOL FOR ACTION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60806" y="3693317"/>
            <a:ext cx="8333397" cy="5345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0592" indent="-275296" lvl="1">
              <a:lnSpc>
                <a:spcPts val="4768"/>
              </a:lnSpc>
              <a:buFont typeface="Arial"/>
              <a:buChar char="•"/>
            </a:pPr>
            <a:r>
              <a:rPr lang="en-US" sz="255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 cloud-powered system that predicts and visualizes local air quality.</a:t>
            </a:r>
          </a:p>
          <a:p>
            <a:pPr algn="l" marL="550592" indent="-275296" lvl="1">
              <a:lnSpc>
                <a:spcPts val="4768"/>
              </a:lnSpc>
              <a:buFont typeface="Arial"/>
              <a:buChar char="•"/>
            </a:pPr>
            <a:r>
              <a:rPr lang="en-US" sz="255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Combines NASA satellite data (like TEMPO) with ground station inputs.</a:t>
            </a:r>
          </a:p>
          <a:p>
            <a:pPr algn="l" marL="550592" indent="-275296" lvl="1">
              <a:lnSpc>
                <a:spcPts val="4768"/>
              </a:lnSpc>
              <a:buFont typeface="Arial"/>
              <a:buChar char="•"/>
            </a:pPr>
            <a:r>
              <a:rPr lang="en-US" sz="255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Provides real-time pollutant maps and short-term air quality forecasts.</a:t>
            </a:r>
          </a:p>
          <a:p>
            <a:pPr algn="l" marL="550592" indent="-275296" lvl="1">
              <a:lnSpc>
                <a:spcPts val="4768"/>
              </a:lnSpc>
              <a:buFont typeface="Arial"/>
              <a:buChar char="•"/>
            </a:pPr>
            <a:r>
              <a:rPr lang="en-US" sz="255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Helps citizens and policymakers make informed, proactive decisions.</a:t>
            </a:r>
          </a:p>
          <a:p>
            <a:pPr algn="l">
              <a:lnSpc>
                <a:spcPts val="4768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75217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Visionary Catalysters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6558509" y="60172"/>
            <a:ext cx="1071734" cy="107173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2500" y="3453220"/>
            <a:ext cx="8699692" cy="5805080"/>
            <a:chOff x="0" y="0"/>
            <a:chExt cx="1347810" cy="8993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47810" cy="899359"/>
            </a:xfrm>
            <a:custGeom>
              <a:avLst/>
              <a:gdLst/>
              <a:ahLst/>
              <a:cxnLst/>
              <a:rect r="r" b="b" t="t" l="l"/>
              <a:pathLst>
                <a:path h="899359" w="1347810">
                  <a:moveTo>
                    <a:pt x="0" y="0"/>
                  </a:moveTo>
                  <a:lnTo>
                    <a:pt x="1347810" y="0"/>
                  </a:lnTo>
                  <a:lnTo>
                    <a:pt x="1347810" y="899359"/>
                  </a:lnTo>
                  <a:lnTo>
                    <a:pt x="0" y="899359"/>
                  </a:lnTo>
                  <a:close/>
                </a:path>
              </a:pathLst>
            </a:custGeom>
            <a:blipFill>
              <a:blip r:embed="rId2"/>
              <a:stretch>
                <a:fillRect l="-136" t="0" r="-136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952500" y="9531689"/>
            <a:ext cx="173355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0561441" y="3348778"/>
            <a:ext cx="6490027" cy="5909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0933" indent="-285466" lvl="1">
              <a:lnSpc>
                <a:spcPts val="3966"/>
              </a:lnSpc>
              <a:buFont typeface="Arial"/>
              <a:buChar char="•"/>
            </a:pPr>
            <a:r>
              <a:rPr lang="en-US" sz="264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Built using Python, Anaconda, and Jupyter Notebook for data analysis.</a:t>
            </a:r>
          </a:p>
          <a:p>
            <a:pPr algn="l" marL="570933" indent="-285466" lvl="1">
              <a:lnSpc>
                <a:spcPts val="3966"/>
              </a:lnSpc>
              <a:buFont typeface="Arial"/>
              <a:buChar char="•"/>
            </a:pPr>
            <a:r>
              <a:rPr lang="en-US" sz="264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earthaccess connects directly to NASA’s EarthData for seamless retrieval.</a:t>
            </a:r>
          </a:p>
          <a:p>
            <a:pPr algn="l" marL="570933" indent="-285466" lvl="1">
              <a:lnSpc>
                <a:spcPts val="3966"/>
              </a:lnSpc>
              <a:buFont typeface="Arial"/>
              <a:buChar char="•"/>
            </a:pPr>
            <a:r>
              <a:rPr lang="en-US" sz="264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xarray and Dask process large NetCDF datasets efficiently in the cloud.</a:t>
            </a:r>
          </a:p>
          <a:p>
            <a:pPr algn="l" marL="570933" indent="-285466" lvl="1">
              <a:lnSpc>
                <a:spcPts val="3966"/>
              </a:lnSpc>
              <a:buFont typeface="Arial"/>
              <a:buChar char="•"/>
            </a:pPr>
            <a:r>
              <a:rPr lang="en-US" sz="264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Scalable, cloud-based pipeline designed for real-time air quality prediction.</a:t>
            </a:r>
          </a:p>
          <a:p>
            <a:pPr algn="l">
              <a:lnSpc>
                <a:spcPts val="3966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69135" y="1512047"/>
            <a:ext cx="16990165" cy="109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84"/>
              </a:lnSpc>
            </a:pPr>
            <a:r>
              <a:rPr lang="en-US" sz="8600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THE TECHNOLOGY:OUR ENGINE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75217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Visionary Catalysters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6476047" y="387571"/>
            <a:ext cx="1566505" cy="156650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854955">
            <a:off x="3208826" y="-5930211"/>
            <a:ext cx="12787517" cy="11860422"/>
          </a:xfrm>
          <a:custGeom>
            <a:avLst/>
            <a:gdLst/>
            <a:ahLst/>
            <a:cxnLst/>
            <a:rect r="r" b="b" t="t" l="l"/>
            <a:pathLst>
              <a:path h="11860422" w="12787517">
                <a:moveTo>
                  <a:pt x="12787517" y="0"/>
                </a:moveTo>
                <a:lnTo>
                  <a:pt x="0" y="0"/>
                </a:lnTo>
                <a:lnTo>
                  <a:pt x="0" y="11860422"/>
                </a:lnTo>
                <a:lnTo>
                  <a:pt x="12787517" y="11860422"/>
                </a:lnTo>
                <a:lnTo>
                  <a:pt x="12787517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5876432" y="5143500"/>
            <a:ext cx="12787517" cy="11860422"/>
          </a:xfrm>
          <a:custGeom>
            <a:avLst/>
            <a:gdLst/>
            <a:ahLst/>
            <a:cxnLst/>
            <a:rect r="r" b="b" t="t" l="l"/>
            <a:pathLst>
              <a:path h="11860422" w="12787517">
                <a:moveTo>
                  <a:pt x="12787517" y="0"/>
                </a:moveTo>
                <a:lnTo>
                  <a:pt x="0" y="0"/>
                </a:lnTo>
                <a:lnTo>
                  <a:pt x="0" y="11860422"/>
                </a:lnTo>
                <a:lnTo>
                  <a:pt x="12787517" y="11860422"/>
                </a:lnTo>
                <a:lnTo>
                  <a:pt x="12787517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741567" y="5143143"/>
            <a:ext cx="6362968" cy="5029914"/>
            <a:chOff x="0" y="0"/>
            <a:chExt cx="1788246" cy="141360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788246" cy="1413605"/>
            </a:xfrm>
            <a:custGeom>
              <a:avLst/>
              <a:gdLst/>
              <a:ahLst/>
              <a:cxnLst/>
              <a:rect r="r" b="b" t="t" l="l"/>
              <a:pathLst>
                <a:path h="1413605" w="1788246">
                  <a:moveTo>
                    <a:pt x="0" y="0"/>
                  </a:moveTo>
                  <a:lnTo>
                    <a:pt x="1788246" y="0"/>
                  </a:lnTo>
                  <a:lnTo>
                    <a:pt x="1788246" y="1413605"/>
                  </a:lnTo>
                  <a:lnTo>
                    <a:pt x="0" y="1413605"/>
                  </a:lnTo>
                  <a:close/>
                </a:path>
              </a:pathLst>
            </a:custGeom>
            <a:blipFill>
              <a:blip r:embed="rId3"/>
              <a:stretch>
                <a:fillRect l="-9395" t="0" r="-9395" b="0"/>
              </a:stretch>
            </a:blipFill>
          </p:spPr>
        </p:sp>
      </p:grpSp>
      <p:sp>
        <p:nvSpPr>
          <p:cNvPr name="AutoShape 6" id="6"/>
          <p:cNvSpPr/>
          <p:nvPr/>
        </p:nvSpPr>
        <p:spPr>
          <a:xfrm>
            <a:off x="990600" y="7658100"/>
            <a:ext cx="0" cy="649224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131777" y="5417939"/>
            <a:ext cx="4407015" cy="1744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201" indent="-270600" lvl="1">
              <a:lnSpc>
                <a:spcPts val="3509"/>
              </a:lnSpc>
              <a:buFont typeface="Arial"/>
              <a:buChar char="•"/>
            </a:pPr>
            <a:r>
              <a:rPr lang="en-US" sz="250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Our dashboard translates NASA’s satellite data into clear air quality forecasts and visual trends.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31777" y="2101522"/>
            <a:ext cx="17413517" cy="2224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84"/>
              </a:lnSpc>
            </a:pPr>
            <a:r>
              <a:rPr lang="en-US" sz="8499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THE FORECAST IS CLEAR : THE IMPACT IS REAL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095075" y="5417939"/>
            <a:ext cx="5314097" cy="1746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200" indent="-270600" lvl="1">
              <a:lnSpc>
                <a:spcPts val="3509"/>
              </a:lnSpc>
              <a:buFont typeface="Arial"/>
              <a:buChar char="•"/>
            </a:pPr>
            <a:r>
              <a:rPr lang="en-US" sz="250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These insights empower communities and policymakers to act early, plan better, and breathe safer.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775217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Visionary Catalysters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6476047" y="174340"/>
            <a:ext cx="948041" cy="94804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6095075" y="8075023"/>
            <a:ext cx="5314097" cy="1744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201" indent="-270600" lvl="1">
              <a:lnSpc>
                <a:spcPts val="3509"/>
              </a:lnSpc>
              <a:buFont typeface="Arial"/>
              <a:buChar char="•"/>
            </a:pPr>
            <a:r>
              <a:rPr lang="en-US" sz="250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Our system converts complex Earth observation data into easy-to-understand air quality predictions.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075023"/>
            <a:ext cx="4613170" cy="1744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1201" indent="-270600" lvl="1">
              <a:lnSpc>
                <a:spcPts val="3509"/>
              </a:lnSpc>
              <a:buFont typeface="Arial"/>
              <a:buChar char="•"/>
            </a:pPr>
            <a:r>
              <a:rPr lang="en-US" sz="250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By making invisible pollution visible, we drive awareness, prevention, and data-backed local action.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1730400" cy="9733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30400" cy="973350"/>
            </a:xfrm>
            <a:custGeom>
              <a:avLst/>
              <a:gdLst/>
              <a:ahLst/>
              <a:cxnLst/>
              <a:rect r="r" b="b" t="t" l="l"/>
              <a:pathLst>
                <a:path h="973350" w="1730400">
                  <a:moveTo>
                    <a:pt x="0" y="0"/>
                  </a:moveTo>
                  <a:lnTo>
                    <a:pt x="1730400" y="0"/>
                  </a:lnTo>
                  <a:lnTo>
                    <a:pt x="1730400" y="973350"/>
                  </a:lnTo>
                  <a:lnTo>
                    <a:pt x="0" y="97335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8424963" y="5143500"/>
            <a:ext cx="0" cy="772576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6476047" y="387571"/>
            <a:ext cx="1566505" cy="156650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2494657"/>
            <a:ext cx="15722415" cy="933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2"/>
              </a:lnSpc>
            </a:pPr>
            <a:r>
              <a:rPr lang="en-US" b="true" sz="72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OUR VISION: A BREATH OF FRESH AIR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15663" y="5642876"/>
            <a:ext cx="6056138" cy="2128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9904" indent="-264952" lvl="1">
              <a:lnSpc>
                <a:spcPts val="3436"/>
              </a:lnSpc>
              <a:buFont typeface="Arial"/>
              <a:buChar char="•"/>
            </a:pPr>
            <a:r>
              <a:rPr lang="en-US" sz="245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 aim to scale our model into a global, AI-powered air quality monitoring network that provides hyperlocal predictions for every community.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78124" y="5642876"/>
            <a:ext cx="6056138" cy="2128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9904" indent="-264952" lvl="1">
              <a:lnSpc>
                <a:spcPts val="3436"/>
              </a:lnSpc>
              <a:buFont typeface="Arial"/>
              <a:buChar char="•"/>
            </a:pPr>
            <a:r>
              <a:rPr lang="en-US" sz="245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By collaborating with environmental organizations and agencies, we seek to promote open data usage, public awareness, and collective climate action for cleaner skies.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775217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Visionary Catalysters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DAG00SyvXjs</dc:identifier>
  <dcterms:modified xsi:type="dcterms:W3CDTF">2011-08-01T06:04:30Z</dcterms:modified>
  <cp:revision>1</cp:revision>
  <dc:title>NASA Space Apps - Visionary Catalysters</dc:title>
</cp:coreProperties>
</file>

<file path=docProps/thumbnail.jpeg>
</file>